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ko-KR"/>
    </a:defPPr>
    <a:lvl1pPr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맑은 고딕"/>
        <a:ea typeface="굴림"/>
        <a:cs typeface="+mn-cs"/>
      </a:defRPr>
    </a:lvl1pPr>
    <a:lvl2pPr algn="l" marL="4572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맑은 고딕"/>
        <a:ea typeface="굴림"/>
        <a:cs typeface="+mn-cs"/>
      </a:defRPr>
    </a:lvl2pPr>
    <a:lvl3pPr algn="l" marL="9144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맑은 고딕"/>
        <a:ea typeface="굴림"/>
        <a:cs typeface="+mn-cs"/>
      </a:defRPr>
    </a:lvl3pPr>
    <a:lvl4pPr algn="l" marL="13716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맑은 고딕"/>
        <a:ea typeface="굴림"/>
        <a:cs typeface="+mn-cs"/>
      </a:defRPr>
    </a:lvl4pPr>
    <a:lvl5pPr algn="l" marL="18288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맑은 고딕"/>
        <a:ea typeface="굴림"/>
        <a:cs typeface="+mn-cs"/>
      </a:defRPr>
    </a:lvl5pPr>
    <a:lvl6pPr algn="l" marL="2286000" defTabSz="914400" latinLnBrk="1">
      <a:defRPr kern="1200">
        <a:solidFill>
          <a:schemeClr val="tx1"/>
        </a:solidFill>
        <a:latin typeface="맑은 고딕"/>
        <a:ea typeface="굴림"/>
        <a:cs typeface="+mn-cs"/>
      </a:defRPr>
    </a:lvl6pPr>
    <a:lvl7pPr algn="l" marL="2743200" defTabSz="914400" latinLnBrk="1">
      <a:defRPr kern="1200">
        <a:solidFill>
          <a:schemeClr val="tx1"/>
        </a:solidFill>
        <a:latin typeface="맑은 고딕"/>
        <a:ea typeface="굴림"/>
        <a:cs typeface="+mn-cs"/>
      </a:defRPr>
    </a:lvl7pPr>
    <a:lvl8pPr algn="l" marL="3200400" defTabSz="914400" latinLnBrk="1">
      <a:defRPr kern="1200">
        <a:solidFill>
          <a:schemeClr val="tx1"/>
        </a:solidFill>
        <a:latin typeface="맑은 고딕"/>
        <a:ea typeface="굴림"/>
        <a:cs typeface="+mn-cs"/>
      </a:defRPr>
    </a:lvl8pPr>
    <a:lvl9pPr algn="l" marL="3657600" defTabSz="914400" latinLnBrk="1">
      <a:defRPr kern="1200">
        <a:solidFill>
          <a:schemeClr val="tx1"/>
        </a:solidFill>
        <a:latin typeface="맑은 고딕"/>
        <a:ea typeface="굴림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1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6" Type="http://schemas.openxmlformats.org/officeDocument/2006/relationships/tableStyles" Target="tableStyles.xml"/><Relationship Id="rId17" Type="http://schemas.openxmlformats.org/officeDocument/2006/relationships/theme" Target="theme/theme1.xml"/><Relationship Id="rId15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ayout1_shape1"/>
          <p:cNvSpPr/>
          <p:nvPr>
            <p:ph type="ctrTitle"/>
          </p:nvPr>
        </p:nvSpPr>
        <p:spPr>
          <a:xfrm rot="19980000">
            <a:off x="1939014" y="1967511"/>
            <a:ext cx="6706132" cy="202906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l">
              <a:defRPr sz="4400" i="0" b="1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</a:defRPr>
            </a:lvl1pPr>
          </a:lstStyle>
          <a:p>
            <a:pPr algn="l" lvl="0"/>
            <a:r>
              <a:rPr lang="ko-KR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마스터</a:t>
            </a:r>
            <a:r>
              <a:rPr lang="en-US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 </a:t>
            </a:r>
            <a:r>
              <a:rPr lang="ko-KR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제목</a:t>
            </a:r>
            <a:r>
              <a:rPr lang="en-US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 </a:t>
            </a:r>
            <a:r>
              <a:rPr lang="ko-KR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스타일</a:t>
            </a:r>
            <a:r>
              <a:rPr lang="en-US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 </a:t>
            </a:r>
            <a:r>
              <a:rPr lang="ko-KR" altLang="en-US" sz="4400" i="0" b="1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</a:rPr>
              <a:t>편집</a:t>
            </a:r>
            <a:endParaRPr sz="4400" i="0" b="1">
              <a:solidFill>
                <a:schemeClr val="bg1">
                  <a:lumMod val="95000"/>
                </a:schemeClr>
              </a:solidFill>
              <a:latin typeface="HY신명조"/>
              <a:ea typeface="HY신명조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ayout3_shape1"/>
          <p:cNvSpPr/>
          <p:nvPr>
            <p:ph type="title"/>
          </p:nvPr>
        </p:nvSpPr>
        <p:spPr>
          <a:xfrm>
            <a:off x="1094928" y="332656"/>
            <a:ext cx="7365504" cy="5620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ct val="0"/>
              </a:spcBef>
              <a:buNone/>
            </a:pPr>
            <a:r>
              <a:rPr lang="ko-KR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마스터</a:t>
            </a:r>
            <a:r>
              <a:rPr lang="en-US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 </a:t>
            </a:r>
            <a:r>
              <a:rPr lang="ko-KR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제목</a:t>
            </a:r>
            <a:r>
              <a:rPr lang="en-US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 </a:t>
            </a:r>
            <a:r>
              <a:rPr lang="ko-KR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스타일</a:t>
            </a:r>
            <a:r>
              <a:rPr lang="en-US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 </a:t>
            </a:r>
            <a:r>
              <a:rPr lang="ko-KR" altLang="en-US" sz="2400" i="0" b="1" kern="1200">
                <a:solidFill>
                  <a:schemeClr val="bg1">
                    <a:lumMod val="95000"/>
                  </a:schemeClr>
                </a:solidFill>
                <a:latin typeface="HY신명조"/>
                <a:ea typeface="HY신명조"/>
                <a:cs typeface="+mj-cs"/>
              </a:rPr>
              <a:t>편집</a:t>
            </a:r>
            <a:endParaRPr sz="2400" i="0" b="1" kern="1200">
              <a:solidFill>
                <a:schemeClr val="bg1">
                  <a:lumMod val="95000"/>
                </a:schemeClr>
              </a:solidFill>
              <a:latin typeface="HY신명조"/>
              <a:ea typeface="HY신명조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2014-12-29</a:t>
            </a:fld>
            <a:endParaRPr sz="120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endParaRPr sz="120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</p:sldLayoutIdLst>
  <p:txStyles>
    <p:titleStyle>
      <a:lvl1pPr algn="ctr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algn="ctr" marL="457200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algn="ctr" marL="914400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algn="ctr" marL="1371600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algn="ctr" marL="1828800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algn="l" marL="342900" indent="-342900" latinLnBrk="1">
        <a:spcBef>
          <a:spcPct val="20000"/>
        </a:spcBef>
        <a:spcAft>
          <a:spcPct val="0"/>
        </a:spcAft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742950" indent="-285750" latinLnBrk="1">
        <a:spcBef>
          <a:spcPct val="20000"/>
        </a:spcBef>
        <a:spcAft>
          <a:spcPct val="0"/>
        </a:spcAft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latinLnBrk="1">
        <a:spcBef>
          <a:spcPct val="20000"/>
        </a:spcBef>
        <a:spcAft>
          <a:spcPct val="0"/>
        </a:spcAft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latinLnBrk="1">
        <a:spcBef>
          <a:spcPct val="20000"/>
        </a:spcBef>
        <a:spcAft>
          <a:spcPct val="0"/>
        </a:spcAft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latinLnBrk="1">
        <a:spcBef>
          <a:spcPct val="20000"/>
        </a:spcBef>
        <a:spcAft>
          <a:spcPct val="0"/>
        </a:spcAft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4" Type="http://schemas.openxmlformats.org/officeDocument/2006/relationships/image" Target="../media/3cd9e6c5-4970-4a14-b014-d10f8dc1cbd2.jpeg"/><Relationship Id="rId3" Type="http://schemas.openxmlformats.org/officeDocument/2006/relationships/image" Target="../media/4981f435-43e8-4af5-aa2b-786526fe2c2e.jpeg"/><Relationship Id="rId2" Type="http://schemas.openxmlformats.org/officeDocument/2006/relationships/image" Target="../media/84f61ca1-6a15-49dc-8872-6a278a1ea4b0.jpeg"/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>
            <p:ph type="ctrTitle"/>
          </p:nvPr>
        </p:nvSpPr>
        <p:spPr>
          <a:xfrm rot="19980000">
            <a:off x="3563888" y="1988840"/>
            <a:ext cx="4618955" cy="19442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l">
              <a:defRPr sz="4400" i="0" b="1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</a:defRPr>
            </a:lvl1pPr>
          </a:lstStyle>
          <a:p>
            <a:pPr algn="l" lvl="0" latinLnBrk="1">
              <a:spcBef>
                <a:spcPct val="0"/>
              </a:spcBef>
              <a:spcAft>
                <a:spcPts val="0"/>
              </a:spcAft>
            </a:pPr>
            <a:r>
              <a:rPr lang="ko-KR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디지털</a:t>
            </a:r>
            <a:r>
              <a:rPr lang="en-US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인재개발원</a:t>
            </a:r>
            <a:r>
              <a:rPr lang="en-US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Java&amp;Oracle</a:t>
            </a:r>
            <a:r>
              <a:rPr lang="en-US" altLang="ko-KR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D.E &lt;2</a:t>
            </a:r>
            <a:r>
              <a:rPr lang="ko-KR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차</a:t>
            </a:r>
            <a:r>
              <a:rPr lang="en-US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프로젝트</a:t>
            </a:r>
            <a:r>
              <a:rPr lang="en-US" altLang="ko-KR" sz="14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&gt;</a:t>
            </a:r>
            <a:br>
              <a:rPr lang="en-US" altLang="ko-KR" sz="4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ko-KR" altLang="en-US" sz="4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이사만루</a:t>
            </a:r>
            <a:br>
              <a:rPr lang="en-US" altLang="ko-KR" sz="40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40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- </a:t>
            </a:r>
            <a:r>
              <a:rPr lang="ko-KR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경기</a:t>
            </a:r>
            <a:r>
              <a:rPr lang="en-US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매칭</a:t>
            </a:r>
            <a:r>
              <a:rPr lang="en-US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웹</a:t>
            </a:r>
            <a:r>
              <a:rPr lang="en-US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  <a:t>사이트</a:t>
            </a:r>
            <a:br>
              <a:rPr lang="en-US" altLang="ko-KR" sz="29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j-cs"/>
              </a:rPr>
            </a:br>
            <a:endParaRPr sz="25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3995936" y="5598532"/>
            <a:ext cx="4599336" cy="369332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b="1" kern="1200">
                <a:ln w="50800"/>
                <a:solidFill>
                  <a:schemeClr val="bg1">
                    <a:shade val="50000"/>
                  </a:schemeClr>
                </a:solidFill>
                <a:latin typeface="돋움"/>
                <a:ea typeface="돋움"/>
                <a:cs typeface="함초롬돋움"/>
              </a:rPr>
              <a:t> </a:t>
            </a:r>
            <a:r>
              <a:rPr lang="en-US" altLang="ko-KR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2</a:t>
            </a:r>
            <a:r>
              <a:rPr lang="ko-KR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조</a:t>
            </a:r>
            <a:r>
              <a:rPr lang="en-US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: </a:t>
            </a:r>
            <a:r>
              <a:rPr lang="ko-KR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이정현</a:t>
            </a:r>
            <a:r>
              <a:rPr lang="en-US" altLang="ko-KR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, </a:t>
            </a:r>
            <a:r>
              <a:rPr lang="ko-KR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이수덕</a:t>
            </a:r>
            <a:r>
              <a:rPr lang="en-US" altLang="ko-KR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, </a:t>
            </a:r>
            <a:r>
              <a:rPr lang="ko-KR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김준수</a:t>
            </a:r>
            <a:r>
              <a:rPr lang="en-US" altLang="ko-KR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, </a:t>
            </a:r>
            <a:r>
              <a:rPr lang="ko-KR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유현석</a:t>
            </a:r>
            <a:r>
              <a:rPr lang="en-US" altLang="ko-KR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, </a:t>
            </a:r>
            <a:r>
              <a:rPr lang="ko-KR" altLang="en-US" b="1" kern="1200">
                <a:solidFill>
                  <a:srgbClr val="ffffff">
                    <a:lumMod val="95000"/>
                  </a:srgb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j-cs"/>
              </a:rPr>
              <a:t>김희진</a:t>
            </a:r>
            <a:endParaRPr b="1" kern="1200">
              <a:ln w="50800"/>
              <a:solidFill>
                <a:schemeClr val="bg1">
                  <a:shade val="50000"/>
                </a:schemeClr>
              </a:solidFill>
              <a:latin typeface="돋움"/>
              <a:ea typeface="돋움"/>
              <a:cs typeface="함초롬돋움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11560" y="1196752"/>
          <a:ext cx="8064895" cy="197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59"/>
                <a:gridCol w="1718337"/>
                <a:gridCol w="1893934"/>
                <a:gridCol w="1806135"/>
                <a:gridCol w="1291889"/>
                <a:gridCol w="777641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PROMOTIONGP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홍보게시판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prgdate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prgsubject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제목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prgid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창설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6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prgposts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내용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611560" y="3429000"/>
          <a:ext cx="8064895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59"/>
                <a:gridCol w="1718337"/>
                <a:gridCol w="1893934"/>
                <a:gridCol w="1806135"/>
                <a:gridCol w="1291889"/>
                <a:gridCol w="777641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PROMOTIONDP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홍보게시판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prdno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prddate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prdreply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답글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prdid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클래스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구성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4" name="nppt_14198116711062329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371" y="1437679"/>
            <a:ext cx="1919882" cy="2234784"/>
          </a:xfrm>
          <a:prstGeom prst="rect">
            <a:avLst/>
          </a:prstGeom>
        </p:spPr>
      </p:pic>
      <p:sp>
        <p:nvSpPr>
          <p:cNvPr id="5" name="nppt_141981167110623448"/>
          <p:cNvSpPr/>
          <p:nvPr/>
        </p:nvSpPr>
        <p:spPr>
          <a:xfrm>
            <a:off x="2576214" y="1549300"/>
            <a:ext cx="1232297" cy="482203"/>
          </a:xfrm>
          <a:prstGeom prst="rect">
            <a:avLst/>
          </a:prstGeom>
          <a:solidFill>
            <a:schemeClr val="lt2"/>
          </a:solidFill>
          <a:ln w="254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 Control</a:t>
            </a:r>
          </a:p>
        </p:txBody>
      </p:sp>
      <p:sp>
        <p:nvSpPr>
          <p:cNvPr id="6" name="nppt_141981167110623636"/>
          <p:cNvSpPr/>
          <p:nvPr/>
        </p:nvSpPr>
        <p:spPr>
          <a:xfrm>
            <a:off x="2576214" y="2783370"/>
            <a:ext cx="1232297" cy="482203"/>
          </a:xfrm>
          <a:prstGeom prst="rect">
            <a:avLst/>
          </a:prstGeom>
          <a:solidFill>
            <a:srgbClr val="eeece1"/>
          </a:soli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맑은 고딕"/>
                <a:ea typeface="맑은 고딕"/>
              </a:rPr>
              <a:t>   Model</a:t>
            </a:r>
          </a:p>
        </p:txBody>
      </p:sp>
      <p:pic>
        <p:nvPicPr>
          <p:cNvPr id="7" name="nppt_14198116711062371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2098" y="1301948"/>
            <a:ext cx="1689162" cy="5486400"/>
          </a:xfrm>
          <a:prstGeom prst="rect">
            <a:avLst/>
          </a:prstGeom>
        </p:spPr>
      </p:pic>
      <p:pic>
        <p:nvPicPr>
          <p:cNvPr id="8" name="nppt_14198116711062381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3768" y="1301948"/>
            <a:ext cx="1875234" cy="4036218"/>
          </a:xfrm>
          <a:prstGeom prst="rect">
            <a:avLst/>
          </a:prstGeom>
        </p:spPr>
      </p:pic>
      <p:sp>
        <p:nvSpPr>
          <p:cNvPr id="9" name="nppt_141981167110624029"/>
          <p:cNvSpPr/>
          <p:nvPr/>
        </p:nvSpPr>
        <p:spPr>
          <a:xfrm>
            <a:off x="7754342" y="1437679"/>
            <a:ext cx="1232297" cy="482203"/>
          </a:xfrm>
          <a:prstGeom prst="rect">
            <a:avLst/>
          </a:prstGeom>
          <a:solidFill>
            <a:srgbClr val="eeece1"/>
          </a:soli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맑은 고딕"/>
                <a:ea typeface="맑은 고딕"/>
              </a:rPr>
              <a:t>   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Q&amp;A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4" name="slide1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3" y="1772816"/>
            <a:ext cx="7431431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395536" y="332656"/>
            <a:ext cx="2376487" cy="769441"/>
          </a:xfrm>
          <a:prstGeom prst="rect">
            <a:avLst/>
          </a:prstGeom>
          <a:noFill/>
        </p:spPr>
        <p:txBody>
          <a:bodyPr>
            <a:spAutoFit xmlns:a="http://schemas.openxmlformats.org/drawingml/2006/main"/>
          </a:bodyPr>
          <a:lstStyle/>
          <a:p>
            <a:pPr algn="l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목</a:t>
            </a:r>
            <a:r>
              <a:rPr lang="en-US" altLang="en-US" sz="44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4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차</a:t>
            </a:r>
            <a:endParaRPr sz="4400" b="1" kern="1200">
              <a:solidFill>
                <a:schemeClr val="bg1">
                  <a:lumMod val="95000"/>
                </a:schemeClr>
              </a:solidFill>
              <a:effectLst xmlns:a="http://schemas.openxmlformats.org/drawingml/2006/main"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3563888" y="1916832"/>
            <a:ext cx="370806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1200">
                <a:solidFill>
                  <a:schemeClr val="accent5">
                    <a:lumMod val="60000"/>
                    <a:lumOff val="40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01 </a:t>
            </a:r>
            <a:r>
              <a:rPr lang="ko-KR" altLang="en-US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명세서</a:t>
            </a:r>
            <a:endParaRPr sz="3600" b="1" kern="1200">
              <a:solidFill>
                <a:schemeClr val="bg1">
                  <a:lumMod val="95000"/>
                </a:schemeClr>
              </a:solidFill>
              <a:effectLst xmlns:a="http://schemas.openxmlformats.org/drawingml/2006/main"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2_shape3"/>
          <p:cNvSpPr/>
          <p:nvPr/>
        </p:nvSpPr>
        <p:spPr>
          <a:xfrm>
            <a:off x="3563888" y="2708920"/>
            <a:ext cx="340349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1200">
                <a:solidFill>
                  <a:schemeClr val="accent5">
                    <a:lumMod val="60000"/>
                    <a:lumOff val="40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02</a:t>
            </a:r>
            <a:r>
              <a:rPr lang="en-US" altLang="ko-KR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클래스</a:t>
            </a:r>
            <a:r>
              <a:rPr lang="en-US" altLang="en-US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구성</a:t>
            </a:r>
            <a:r>
              <a:rPr lang="en-US" altLang="ko-KR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 </a:t>
            </a:r>
            <a:endParaRPr sz="3600" b="1" kern="1200">
              <a:solidFill>
                <a:schemeClr val="bg1">
                  <a:lumMod val="95000"/>
                </a:schemeClr>
              </a:solidFill>
              <a:effectLst xmlns:a="http://schemas.openxmlformats.org/drawingml/2006/main"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2_shape4"/>
          <p:cNvSpPr/>
          <p:nvPr/>
        </p:nvSpPr>
        <p:spPr>
          <a:xfrm>
            <a:off x="3563888" y="3573016"/>
            <a:ext cx="1909497" cy="1200329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1200">
                <a:solidFill>
                  <a:schemeClr val="accent5">
                    <a:lumMod val="60000"/>
                    <a:lumOff val="40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03</a:t>
            </a:r>
            <a:r>
              <a:rPr lang="en-US" altLang="ko-KR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360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+mn-cs"/>
              </a:rPr>
              <a:t>Q&amp;A</a:t>
            </a:r>
            <a:endParaRPr sz="3600" b="1" kern="1200">
              <a:solidFill>
                <a:schemeClr val="bg1">
                  <a:lumMod val="95000"/>
                </a:schemeClr>
              </a:solidFill>
              <a:effectLst xmlns:a="http://schemas.openxmlformats.org/drawingml/2006/main"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+mn-cs"/>
            </a:endParaRPr>
          </a:p>
          <a:p>
            <a:pPr algn="l" latinLnBrk="1">
              <a:spcBef>
                <a:spcPts val="0"/>
              </a:spcBef>
              <a:spcAft>
                <a:spcPts val="0"/>
              </a:spcAft>
            </a:pPr>
            <a:endParaRPr sz="3600" b="1" kern="1200">
              <a:solidFill>
                <a:schemeClr val="bg1">
                  <a:lumMod val="95000"/>
                </a:schemeClr>
              </a:solidFill>
              <a:effectLst xmlns:a="http://schemas.openxmlformats.org/drawingml/2006/main"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539552" y="1412776"/>
          <a:ext cx="7920879" cy="2465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6657"/>
                <a:gridCol w="1687652"/>
                <a:gridCol w="1860113"/>
                <a:gridCol w="1773883"/>
                <a:gridCol w="1268820"/>
                <a:gridCol w="763754"/>
              </a:tblGrid>
              <a:tr h="4000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2476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ZIPCODE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476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주소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정보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57150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seq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시퀀스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zipcode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우편번호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sido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시</a:t>
                      </a:r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,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gugun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</a:t>
                      </a:r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,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군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dong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동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6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bunji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539552" y="3985260"/>
          <a:ext cx="7920881" cy="2872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6657"/>
                <a:gridCol w="1687652"/>
                <a:gridCol w="1860114"/>
                <a:gridCol w="1773883"/>
                <a:gridCol w="1268820"/>
                <a:gridCol w="763755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/>
                        <a:t>MEMBER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멤버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정보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pwd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비밀번호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mname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CHAR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birthday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생년월일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maddress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주소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6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email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이메일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주소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7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mposition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포지션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8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phone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전화번호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9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club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10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rating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등급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점수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gender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성별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467544" y="1412776"/>
          <a:ext cx="7992888" cy="2088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808"/>
                <a:gridCol w="1702995"/>
                <a:gridCol w="1877024"/>
                <a:gridCol w="1790009"/>
                <a:gridCol w="1280354"/>
                <a:gridCol w="770698"/>
              </a:tblGrid>
              <a:tr h="206602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20660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/>
                        <a:t>GUDANMEBER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104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가입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104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10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104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gumno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가입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104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06602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정보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06602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gumcomfirm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가입확인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06602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gumposition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포지션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467544" y="3717032"/>
          <a:ext cx="7992888" cy="29523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808"/>
                <a:gridCol w="1702995"/>
                <a:gridCol w="1877024"/>
                <a:gridCol w="1790009"/>
                <a:gridCol w="1280354"/>
                <a:gridCol w="770698"/>
              </a:tblGrid>
              <a:tr h="208005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20800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GUDAN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정보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창설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gname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0800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구단주아이디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gpage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구단페이지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홍보글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0800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6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gaddress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주소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7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totpoint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포인트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점수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247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8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gurating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등급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0800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9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emblem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엠블럼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83568" y="1268760"/>
          <a:ext cx="7776865" cy="1436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354"/>
                <a:gridCol w="1656968"/>
                <a:gridCol w="1826294"/>
                <a:gridCol w="1741631"/>
                <a:gridCol w="1245750"/>
                <a:gridCol w="749868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GUDANIMG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이미지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guino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이미지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guiimg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이미지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창설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683568" y="2996952"/>
          <a:ext cx="7776865" cy="2876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354"/>
                <a:gridCol w="1656968"/>
                <a:gridCol w="1826294"/>
                <a:gridCol w="1741631"/>
                <a:gridCol w="1245750"/>
                <a:gridCol w="749868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/>
                        <a:t>MATCHING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게시판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날짜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mastart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시작시간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maclose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종료시간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6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maplace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장소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7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maforteam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상대팀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8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mamatching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 marL="0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100"/>
                        <a:t>매칭 신청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9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guno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창설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10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/>
                        <a:t>macondition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 marL="0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100"/>
                        <a:t>기록</a:t>
                      </a:r>
                      <a:r>
                        <a:rPr lang="en-US" altLang="ko-KR" sz="1100"/>
                        <a:t> </a:t>
                      </a:r>
                      <a:r>
                        <a:rPr lang="ko-KR" altLang="ko-KR" sz="1100"/>
                        <a:t>입력</a:t>
                      </a:r>
                      <a:r>
                        <a:rPr lang="en-US" altLang="ko-KR" sz="1100"/>
                        <a:t> </a:t>
                      </a:r>
                      <a:r>
                        <a:rPr lang="ko-KR" altLang="ko-KR" sz="1100"/>
                        <a:t>상태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CHAR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maresult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경기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결과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CHAR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467544" y="1268760"/>
          <a:ext cx="8064895" cy="2695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59"/>
                <a:gridCol w="1718337"/>
                <a:gridCol w="1893934"/>
                <a:gridCol w="1806135"/>
                <a:gridCol w="1291889"/>
                <a:gridCol w="777641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MATCHINGGP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매칭게시판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게시판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magsdate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날짜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magsubject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i="0" b="0" strike="noStrike">
                          <a:effectLst xmlns:a="http://schemas.openxmlformats.org/drawingml/2006/main"/>
                          <a:latin typeface="돋움"/>
                        </a:rPr>
                        <a:t>제목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magstart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시작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시간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magclose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종료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시간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6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magplace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장소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7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club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구단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8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날짜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9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10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i="0" b="0" strike="noStrike">
                          <a:effectLst xmlns:a="http://schemas.openxmlformats.org/drawingml/2006/main"/>
                          <a:latin typeface="+mn-lt"/>
                        </a:rPr>
                        <a:t>게시글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467544" y="4293096"/>
          <a:ext cx="8064895" cy="1794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59"/>
                <a:gridCol w="1718337"/>
                <a:gridCol w="1893934"/>
                <a:gridCol w="1806135"/>
                <a:gridCol w="1291889"/>
                <a:gridCol w="777641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MATCHINGDP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매칭게시판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madno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maddate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madreply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답글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madid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467544" y="1268760"/>
          <a:ext cx="8136904" cy="1794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111"/>
                <a:gridCol w="1733679"/>
                <a:gridCol w="1910844"/>
                <a:gridCol w="1822262"/>
                <a:gridCol w="1303424"/>
                <a:gridCol w="784584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MATCH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매칭게시판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결과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입력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매칭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matgname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matforteams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상대팀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matresult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결과</a:t>
                      </a:r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(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승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무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패</a:t>
                      </a:r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)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467544" y="3356992"/>
          <a:ext cx="8136904" cy="194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111"/>
                <a:gridCol w="1733679"/>
                <a:gridCol w="1910844"/>
                <a:gridCol w="1822262"/>
                <a:gridCol w="1303424"/>
                <a:gridCol w="784584"/>
              </a:tblGrid>
              <a:tr h="213474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21347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MESSAGE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806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쪽지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8064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80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8064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mesno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쪽지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8064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3474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mesposts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i="0" b="0" strike="noStrike">
                          <a:effectLst xmlns:a="http://schemas.openxmlformats.org/drawingml/2006/main"/>
                          <a:latin typeface="+mn-lt"/>
                        </a:rPr>
                        <a:t>내용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213474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send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 marL="0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100"/>
                        <a:t>상대 아이디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83568" y="1196752"/>
          <a:ext cx="7632848" cy="16135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051"/>
                <a:gridCol w="1626283"/>
                <a:gridCol w="1792473"/>
                <a:gridCol w="1709378"/>
                <a:gridCol w="1222681"/>
                <a:gridCol w="735982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NOTICEGP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공지사항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nogdate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nogsubject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제목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nogposts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내용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683568" y="3068960"/>
          <a:ext cx="7632848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051"/>
                <a:gridCol w="1626283"/>
                <a:gridCol w="1792473"/>
                <a:gridCol w="1709378"/>
                <a:gridCol w="1222681"/>
                <a:gridCol w="735982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QNAGP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Q&amp;A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qngdate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qngsubject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제목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qngposts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내용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683568" y="5067300"/>
          <a:ext cx="7632848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051"/>
                <a:gridCol w="1626283"/>
                <a:gridCol w="1792473"/>
                <a:gridCol w="1709378"/>
                <a:gridCol w="1222681"/>
                <a:gridCol w="735982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/>
                        <a:t>QNADP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Q&amp;A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qndno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qnddate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qndreply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답글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qndid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>
            <p:ph type="title"/>
          </p:nvPr>
        </p:nvSpPr>
        <p:spPr>
          <a:xfrm>
            <a:off x="1095375" y="333375"/>
            <a:ext cx="7364413" cy="561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  <a:noAutofit xmlns:a="http://schemas.openxmlformats.org/drawingml/2006/main"/>
          </a:bodyPr>
          <a:lstStyle>
            <a:lvl1pPr algn="l" defTabSz="914400" latinLnBrk="1">
              <a:spcBef>
                <a:spcPct val="0"/>
              </a:spcBef>
              <a:buNone/>
              <a:defRPr sz="2400" i="0" b="1" kern="1200">
                <a:solidFill>
                  <a:schemeClr val="bg1">
                    <a:lumMod val="95000"/>
                  </a:schemeClr>
                </a:solidFill>
                <a:effectLst xmlns:a="http://schemas.openxmlformats.org/drawingml/2006/main"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/>
                <a:ea typeface="HY신명조"/>
                <a:cs typeface="+mj-cs"/>
              </a:defRPr>
            </a:lvl1pPr>
          </a:lstStyle>
          <a:p>
            <a:pPr algn="l" lvl="0" defTabSz="914400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테이블</a:t>
            </a:r>
            <a:r>
              <a:rPr lang="en-US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3200" i="0" b="1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</a:rPr>
              <a:t>명세서</a:t>
            </a:r>
            <a:endParaRPr sz="3200" i="0" b="1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755576" y="1340768"/>
          <a:ext cx="7632848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051"/>
                <a:gridCol w="1626283"/>
                <a:gridCol w="1792473"/>
                <a:gridCol w="1709378"/>
                <a:gridCol w="1222681"/>
                <a:gridCol w="735982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7145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i="0" b="0" strike="noStrike">
                          <a:effectLst xmlns:a="http://schemas.openxmlformats.org/drawingml/2006/main"/>
                          <a:latin typeface="+mn-lt"/>
                        </a:rPr>
                        <a:t>FREEGP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자유게시판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i="0" b="0" strike="noStrike">
                          <a:effectLst xmlns:a="http://schemas.openxmlformats.org/drawingml/2006/main"/>
                          <a:latin typeface="돋움"/>
                        </a:rPr>
                        <a:t>frgno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i="0" b="0" strike="noStrike">
                          <a:effectLst xmlns:a="http://schemas.openxmlformats.org/drawingml/2006/main"/>
                          <a:latin typeface="돋움"/>
                        </a:rPr>
                        <a:t>frgdate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i="0" b="0" strike="noStrike">
                          <a:effectLst xmlns:a="http://schemas.openxmlformats.org/drawingml/2006/main"/>
                          <a:latin typeface="돋움"/>
                        </a:rPr>
                        <a:t>frgsubject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제목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frgposts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내용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755576" y="3648814"/>
          <a:ext cx="7632848" cy="1796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051"/>
                <a:gridCol w="1626283"/>
                <a:gridCol w="1792473"/>
                <a:gridCol w="1709378"/>
                <a:gridCol w="1222681"/>
                <a:gridCol w="735982"/>
              </a:tblGrid>
              <a:tr h="171450"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정의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</a:tr>
              <a:tr h="1828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이름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 b="0">
                          <a:latin typeface="+mn-lt"/>
                        </a:rPr>
                        <a:t>FREEGPDP</a:t>
                      </a: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작성자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테이블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altLang="ko-KR" sz="1800"/>
                        <a:t/>
                      </a:r>
                    </a:p>
                  </a:txBody>
                  <a:tcPr marT="46800" marR="90000" marL="90000" marB="46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자유게시판</a:t>
                      </a:r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버전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v_1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김준수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번호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컬럼설명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데이터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유형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NULL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값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비고</a:t>
                      </a:r>
                      <a:endParaRPr sz="1100" i="0" b="1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1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frdno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PK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frgno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게시글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순서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NUMBER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FK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3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frddate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댓글</a:t>
                      </a:r>
                      <a:r>
                        <a:rPr lang="en-US" altLang="en-US" sz="1100" strike="noStrike">
                          <a:effectLst xmlns:a="http://schemas.openxmlformats.org/drawingml/2006/main"/>
                        </a:rPr>
                        <a:t> </a:t>
                      </a:r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작성일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DATE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4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frdreply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답글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5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frdid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아이디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VARCHAR2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strike="noStrike">
                          <a:effectLst xmlns:a="http://schemas.openxmlformats.org/drawingml/2006/main"/>
                        </a:rPr>
                        <a:t>NOT NULL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strike="noStrike">
                          <a:effectLst xmlns:a="http://schemas.openxmlformats.org/drawingml/2006/main"/>
                        </a:rPr>
                        <a:t>　</a:t>
                      </a:r>
                      <a:endParaRPr sz="1100" i="0" b="0" strike="noStrike">
                        <a:effectLst xmlns:a="http://schemas.openxmlformats.org/drawingml/2006/main"/>
                        <a:latin typeface="돋움"/>
                      </a:endParaRPr>
                    </a:p>
                  </a:txBody>
                  <a:tcPr marT="9525" marR="9525" marL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</cp:coreProperties>
</file>